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24" r:id="rId2"/>
  </p:sldMasterIdLst>
  <p:notesMasterIdLst>
    <p:notesMasterId r:id="rId30"/>
  </p:notesMasterIdLst>
  <p:sldIdLst>
    <p:sldId id="313" r:id="rId3"/>
    <p:sldId id="256" r:id="rId4"/>
    <p:sldId id="272" r:id="rId5"/>
    <p:sldId id="293" r:id="rId6"/>
    <p:sldId id="273" r:id="rId7"/>
    <p:sldId id="283" r:id="rId8"/>
    <p:sldId id="295" r:id="rId9"/>
    <p:sldId id="279" r:id="rId10"/>
    <p:sldId id="301" r:id="rId11"/>
    <p:sldId id="280" r:id="rId12"/>
    <p:sldId id="281" r:id="rId13"/>
    <p:sldId id="297" r:id="rId14"/>
    <p:sldId id="286" r:id="rId15"/>
    <p:sldId id="289" r:id="rId16"/>
    <p:sldId id="298" r:id="rId17"/>
    <p:sldId id="299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2" r:id="rId28"/>
    <p:sldId id="311" r:id="rId2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folHlink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2013&#24180;&#25945;&#24037;&#20307;&#26816;&#32467;&#26524;&#20998;&#26512;\2008-2013&#24180;&#21508;&#38498;&#31995;&#23454;&#26816;&#29575;&#12289;&#24930;&#24615;&#30149;&#24739;&#30149;&#29575;&#27604;&#36739;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sz="2400" dirty="0"/>
              <a:t>1999</a:t>
            </a:r>
            <a:r>
              <a:rPr lang="zh-CN" altLang="en-US" sz="2400" dirty="0"/>
              <a:t>年</a:t>
            </a:r>
            <a:r>
              <a:rPr lang="en-US" altLang="zh-CN" sz="2400" dirty="0"/>
              <a:t>-2013</a:t>
            </a:r>
            <a:r>
              <a:rPr lang="zh-CN" altLang="en-US" sz="2400" dirty="0"/>
              <a:t>年复旦大学教职工</a:t>
            </a:r>
            <a:r>
              <a:rPr lang="zh-CN" altLang="en-US" sz="2400" dirty="0">
                <a:solidFill>
                  <a:srgbClr val="FF0000"/>
                </a:solidFill>
              </a:rPr>
              <a:t>实检</a:t>
            </a:r>
            <a:r>
              <a:rPr lang="zh-CN" altLang="en-US" sz="2400" dirty="0" smtClean="0">
                <a:solidFill>
                  <a:srgbClr val="FF0000"/>
                </a:solidFill>
              </a:rPr>
              <a:t>率</a:t>
            </a:r>
            <a:r>
              <a:rPr lang="en-US" altLang="zh-CN" sz="2400" dirty="0" smtClean="0">
                <a:solidFill>
                  <a:srgbClr val="FF0000"/>
                </a:solidFill>
              </a:rPr>
              <a:t>%</a:t>
            </a:r>
            <a:r>
              <a:rPr lang="zh-CN" altLang="en-US" sz="2400" dirty="0" smtClean="0"/>
              <a:t>曲线图</a:t>
            </a:r>
            <a:endParaRPr lang="zh-CN" altLang="en-US" sz="2400" dirty="0"/>
          </a:p>
        </c:rich>
      </c:tx>
      <c:layout>
        <c:manualLayout>
          <c:xMode val="edge"/>
          <c:yMode val="edge"/>
          <c:x val="0.12702790857995835"/>
          <c:y val="2.3374243557944742E-2"/>
        </c:manualLayout>
      </c:layout>
    </c:title>
    <c:plotArea>
      <c:layout>
        <c:manualLayout>
          <c:layoutTarget val="inner"/>
          <c:xMode val="edge"/>
          <c:yMode val="edge"/>
          <c:x val="9.996146261526509E-2"/>
          <c:y val="0.19458999813028915"/>
          <c:w val="0.88933577655664109"/>
          <c:h val="0.64546450544534051"/>
        </c:manualLayout>
      </c:layout>
      <c:lineChart>
        <c:grouping val="standard"/>
        <c:ser>
          <c:idx val="3"/>
          <c:order val="0"/>
          <c:tx>
            <c:strRef>
              <c:f>'1999-2008实检率'!$D$3</c:f>
              <c:strCache>
                <c:ptCount val="1"/>
                <c:pt idx="0">
                  <c:v>实检率%</c:v>
                </c:pt>
              </c:strCache>
            </c:strRef>
          </c:tx>
          <c:marker>
            <c:symbol val="none"/>
          </c:marker>
          <c:cat>
            <c:numRef>
              <c:f>'1999-2008实检率'!$A$4:$A$18</c:f>
              <c:numCache>
                <c:formatCode>General</c:formatCod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numCache>
            </c:numRef>
          </c:cat>
          <c:val>
            <c:numRef>
              <c:f>'1999-2008实检率'!$D$4:$D$18</c:f>
              <c:numCache>
                <c:formatCode>0.00_ </c:formatCode>
                <c:ptCount val="15"/>
                <c:pt idx="0" formatCode="General">
                  <c:v>74.02</c:v>
                </c:pt>
                <c:pt idx="1">
                  <c:v>77</c:v>
                </c:pt>
                <c:pt idx="2" formatCode="General">
                  <c:v>78.900000000000006</c:v>
                </c:pt>
                <c:pt idx="3" formatCode="General">
                  <c:v>82.33</c:v>
                </c:pt>
                <c:pt idx="5" formatCode="General">
                  <c:v>85.36</c:v>
                </c:pt>
                <c:pt idx="6" formatCode="General">
                  <c:v>84.45</c:v>
                </c:pt>
                <c:pt idx="7" formatCode="General">
                  <c:v>84.669999999999987</c:v>
                </c:pt>
                <c:pt idx="8" formatCode="General">
                  <c:v>81.58</c:v>
                </c:pt>
                <c:pt idx="9" formatCode="General">
                  <c:v>70.14</c:v>
                </c:pt>
                <c:pt idx="10" formatCode="General">
                  <c:v>70.53</c:v>
                </c:pt>
                <c:pt idx="11" formatCode="General">
                  <c:v>79.179999999999978</c:v>
                </c:pt>
                <c:pt idx="12" formatCode="General">
                  <c:v>77.02</c:v>
                </c:pt>
                <c:pt idx="13" formatCode="General">
                  <c:v>80.260000000000005</c:v>
                </c:pt>
                <c:pt idx="14" formatCode="General">
                  <c:v>78.7</c:v>
                </c:pt>
              </c:numCache>
            </c:numRef>
          </c:val>
        </c:ser>
        <c:marker val="1"/>
        <c:axId val="140674944"/>
        <c:axId val="140676480"/>
      </c:lineChart>
      <c:catAx>
        <c:axId val="1406749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140676480"/>
        <c:crosses val="autoZero"/>
        <c:auto val="1"/>
        <c:lblAlgn val="ctr"/>
        <c:lblOffset val="100"/>
      </c:catAx>
      <c:valAx>
        <c:axId val="140676480"/>
        <c:scaling>
          <c:orientation val="minMax"/>
          <c:max val="90"/>
          <c:min val="60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140674944"/>
        <c:crosses val="autoZero"/>
        <c:crossBetween val="between"/>
      </c:valAx>
    </c:plotArea>
    <c:plotVisOnly val="1"/>
    <c:dispBlanksAs val="gap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2AEB0A2B-0421-4F76-8107-57B779CF281A}" type="datetimeFigureOut">
              <a:rPr lang="zh-CN" altLang="en-US"/>
              <a:pPr>
                <a:defRPr/>
              </a:pPr>
              <a:t>2014-4-16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03AAD674-2B7C-4746-862B-D9833F2730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1DE8BE-EF2C-4BAD-98B1-BDD076871406}" type="slidenum">
              <a:rPr lang="zh-CN" altLang="en-US" smtClean="0"/>
              <a:pPr/>
              <a:t>3</a:t>
            </a:fld>
            <a:endParaRPr lang="en-US" altLang="zh-CN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2003</a:t>
            </a:r>
            <a:r>
              <a:rPr lang="zh-CN" altLang="en-US" smtClean="0"/>
              <a:t>年因非典没体检，</a:t>
            </a:r>
            <a:r>
              <a:rPr lang="en-US" altLang="zh-CN" smtClean="0"/>
              <a:t>2008</a:t>
            </a:r>
            <a:r>
              <a:rPr lang="zh-CN" altLang="en-US" smtClean="0"/>
              <a:t>年因两校体检结果合并实检率下降，邯郸校区的实检率高于枫林</a:t>
            </a: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1EF36D-D183-441C-969C-672A5C9FA088}" type="slidenum">
              <a:rPr lang="zh-CN" altLang="en-US" smtClean="0"/>
              <a:pPr/>
              <a:t>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A27085-748C-4C52-B7FD-4893A9FC2FDA}" type="slidenum">
              <a:rPr lang="zh-CN" altLang="en-US" smtClean="0"/>
              <a:pPr/>
              <a:t>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lang="en-US" altLang="zh-CN" smtClean="0">
                <a:solidFill>
                  <a:srgbClr val="000000"/>
                </a:solidFill>
              </a:rPr>
              <a:t>1</a:t>
            </a:r>
            <a:r>
              <a:rPr lang="zh-CN" altLang="en-US" smtClean="0">
                <a:solidFill>
                  <a:srgbClr val="000000"/>
                </a:solidFill>
              </a:rPr>
              <a:t>、除甲状腺结节女性患病率显著高于男性，血脂和心电图异常无差异外，其余慢性病男性患病率均显著高于女性；男性教职工是重点人群；</a:t>
            </a:r>
            <a:endParaRPr lang="en-US" altLang="zh-CN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lang="en-US" altLang="zh-CN" smtClean="0">
                <a:solidFill>
                  <a:srgbClr val="000000"/>
                </a:solidFill>
              </a:rPr>
              <a:t>2</a:t>
            </a:r>
            <a:r>
              <a:rPr lang="zh-CN" altLang="en-US" smtClean="0">
                <a:solidFill>
                  <a:srgbClr val="000000"/>
                </a:solidFill>
              </a:rPr>
              <a:t>、</a:t>
            </a:r>
            <a:r>
              <a:rPr lang="zh-CN" altLang="zh-CN" smtClean="0">
                <a:solidFill>
                  <a:srgbClr val="000000"/>
                </a:solidFill>
              </a:rPr>
              <a:t>前五位慢性病排序为：男性：肝脂肪浸润、血脂异常、高血压、腰围增粗、前列腺增生，而女性则是：乳房小叶增生、甲状腺结节、血脂异常、肝脂肪浸润、高血压，这与男女性的生理特征有关。</a:t>
            </a:r>
            <a:endParaRPr lang="zh-CN" altLang="en-US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kumimoji="1" lang="en-US" altLang="zh-CN" b="1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kumimoji="1" lang="zh-CN" altLang="en-US" b="1" smtClean="0">
                <a:solidFill>
                  <a:srgbClr val="000000"/>
                </a:solidFill>
                <a:latin typeface="Times New Roman" pitchFamily="18" charset="0"/>
              </a:rPr>
              <a:t>、女性乳房小叶增生患病率居第一，乳房癌是女性第一杀手，女教职工要学会</a:t>
            </a:r>
            <a:r>
              <a:rPr kumimoji="1" lang="zh-CN" altLang="en-US" b="1" smtClean="0">
                <a:solidFill>
                  <a:srgbClr val="0000FF"/>
                </a:solidFill>
                <a:latin typeface="Times New Roman" pitchFamily="18" charset="0"/>
              </a:rPr>
              <a:t>乳房自查。</a:t>
            </a: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F17216-07A0-40D7-82E9-5A0BA955F464}" type="slidenum">
              <a:rPr lang="zh-CN" altLang="en-US" smtClean="0"/>
              <a:pPr/>
              <a:t>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CEFCEA-F700-4BC8-9A3D-20BBC884641A}" type="slidenum">
              <a:rPr lang="en-US" altLang="zh-CN" smtClean="0">
                <a:solidFill>
                  <a:schemeClr val="tx1"/>
                </a:solidFill>
                <a:latin typeface="Arial" pitchFamily="34" charset="0"/>
              </a:rPr>
              <a:pPr/>
              <a:t>26</a:t>
            </a:fld>
            <a:endParaRPr lang="en-US" altLang="zh-CN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65E3C5-5B84-473B-871C-C0ADB4D3756A}" type="slidenum">
              <a:rPr lang="zh-CN" altLang="en-US" smtClean="0"/>
              <a:pPr/>
              <a:t>27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grpSp>
        <p:nvGrpSpPr>
          <p:cNvPr id="5" name="组合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kumimoji="0" lang="en-US"/>
            </a:p>
          </p:txBody>
        </p:sp>
        <p:sp>
          <p:nvSpPr>
            <p:cNvPr id="7" name="任意多边形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kumimoji="0" 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1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3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E840266-1094-4689-A0F6-1C6F2C7C17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6E1FB-C85E-4067-9B53-75DDE07819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5" name="燕尾形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CE7AB0-12B0-4A06-B279-B275BB33C4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3B4F79-E7E2-42A9-B1FF-271996EB20B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F1F6B9-9170-4CCD-BE8A-4118B05626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925E7A-7D70-4E15-9207-47602D1BC1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53995-0336-4A2F-A6B7-028E2B3C9B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446216-0A38-49BD-AFF3-4DB7FBCF5F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6" name="任意多边形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直角三角形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燕尾形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10" name="燕尾形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3783B1C-90D3-4392-9A00-6F80354FB1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ADD4F-3FBA-4C5E-AB3F-51FF86DC70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7D135-FCBE-49E0-9BA5-AFEC3F5463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510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3903663"/>
            <a:ext cx="8229600" cy="21526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健康院系行</a:t>
            </a:r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>
            <a:normAutofit/>
          </a:bodyPr>
          <a:lstStyle/>
          <a:p>
            <a:pPr lvl="0"/>
            <a:endParaRPr lang="zh-CN" altLang="en-US" noProof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健康院系行</a:t>
            </a:r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健康院系行</a:t>
            </a:r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414C1-0E91-4610-AD32-E18BB48E12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8D044-D039-4325-B041-503FA9AC19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35219-7A31-4E6E-BB39-357FB4F09B2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831D4-1EB0-4DF3-8F76-BCDFC86FF3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878AC-C091-41FD-87DB-1507A3A795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4DC44-C0F2-410E-8093-572F1B1426E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64C18-455F-4602-8AE5-E42E4490B6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380D9-80C0-4391-84C3-2C44392109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491FE-CB5A-4235-9CFD-E98105ABA3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09E9B-103C-480B-A7C5-974B31219E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5321B-9DE6-489D-A5E6-213BF71A190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 rtlCol="0">
            <a:normAutofit/>
          </a:bodyPr>
          <a:lstStyle/>
          <a:p>
            <a:pPr lvl="0"/>
            <a:endParaRPr lang="zh-CN" altLang="en-US" noProof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健康院系行</a:t>
            </a:r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kumimoji="0" lang="en-US"/>
          </a:p>
        </p:txBody>
      </p:sp>
      <p:sp>
        <p:nvSpPr>
          <p:cNvPr id="1027" name="任意多边形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33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ea typeface="宋体" pitchFamily="2" charset="-122"/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ea typeface="宋体" pitchFamily="2" charset="-122"/>
              </a:defRPr>
            </a:lvl1pPr>
            <a:extLst/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ea typeface="宋体" pitchFamily="2" charset="-122"/>
              </a:defRPr>
            </a:lvl1pPr>
            <a:extLst/>
          </a:lstStyle>
          <a:p>
            <a:pPr>
              <a:defRPr/>
            </a:pPr>
            <a:fld id="{87C06499-AE32-4394-BD05-0BF2E9BE61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03" r:id="rId2"/>
    <p:sldLayoutId id="2147484319" r:id="rId3"/>
    <p:sldLayoutId id="2147484320" r:id="rId4"/>
    <p:sldLayoutId id="2147484321" r:id="rId5"/>
    <p:sldLayoutId id="2147484322" r:id="rId6"/>
    <p:sldLayoutId id="2147484304" r:id="rId7"/>
    <p:sldLayoutId id="2147484323" r:id="rId8"/>
    <p:sldLayoutId id="2147484324" r:id="rId9"/>
    <p:sldLayoutId id="2147484305" r:id="rId10"/>
    <p:sldLayoutId id="2147484306" r:id="rId11"/>
    <p:sldLayoutId id="2147484325" r:id="rId12"/>
    <p:sldLayoutId id="2147484326" r:id="rId13"/>
    <p:sldLayoutId id="2147484327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4555BBF-2682-448B-AC9B-0116C9E953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  <p:sldLayoutId id="21474843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829761"/>
          </a:xfrm>
        </p:spPr>
        <p:txBody>
          <a:bodyPr/>
          <a:lstStyle/>
          <a:p>
            <a:pPr algn="ctr">
              <a:defRPr/>
            </a:pPr>
            <a:r>
              <a:rPr lang="zh-CN" altLang="en-US" dirty="0" smtClean="0"/>
              <a:t>复旦大学</a:t>
            </a:r>
            <a:r>
              <a:rPr lang="en-US" altLang="zh-CN" dirty="0" smtClean="0"/>
              <a:t>2014</a:t>
            </a:r>
            <a:r>
              <a:rPr lang="zh-CN" altLang="en-US" dirty="0" smtClean="0"/>
              <a:t>年教职工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体检工作会议</a:t>
            </a:r>
            <a:endParaRPr lang="zh-CN" altLang="en-US" dirty="0"/>
          </a:p>
        </p:txBody>
      </p:sp>
      <p:sp>
        <p:nvSpPr>
          <p:cNvPr id="14339" name="副标题 2"/>
          <p:cNvSpPr>
            <a:spLocks noGrp="1"/>
          </p:cNvSpPr>
          <p:nvPr>
            <p:ph type="subTitle" idx="1"/>
          </p:nvPr>
        </p:nvSpPr>
        <p:spPr>
          <a:xfrm>
            <a:off x="755650" y="4292600"/>
            <a:ext cx="7772400" cy="1200150"/>
          </a:xfrm>
        </p:spPr>
        <p:txBody>
          <a:bodyPr/>
          <a:lstStyle/>
          <a:p>
            <a:pPr marR="0" algn="ctr"/>
            <a:r>
              <a:rPr lang="zh-CN" altLang="en-US" sz="2800" smtClean="0">
                <a:latin typeface="黑体" pitchFamily="2" charset="-122"/>
              </a:rPr>
              <a:t>复旦大学校医院</a:t>
            </a:r>
            <a:endParaRPr lang="en-US" altLang="zh-CN" sz="2800" smtClean="0">
              <a:latin typeface="黑体" pitchFamily="2" charset="-122"/>
            </a:endParaRPr>
          </a:p>
          <a:p>
            <a:pPr marR="0" algn="ctr"/>
            <a:r>
              <a:rPr lang="en-US" altLang="zh-CN" smtClean="0"/>
              <a:t>  </a:t>
            </a:r>
            <a:r>
              <a:rPr lang="en-US" altLang="zh-CN" smtClean="0">
                <a:latin typeface="楷体_GB2312" pitchFamily="49" charset="-122"/>
                <a:ea typeface="楷体_GB2312" pitchFamily="49" charset="-122"/>
              </a:rPr>
              <a:t>2014</a:t>
            </a:r>
            <a:r>
              <a:rPr lang="zh-CN" altLang="en-US" smtClean="0"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en-US" altLang="zh-CN" smtClean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mtClean="0"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mtClean="0">
                <a:latin typeface="楷体_GB2312" pitchFamily="49" charset="-122"/>
                <a:ea typeface="楷体_GB2312" pitchFamily="49" charset="-122"/>
              </a:rPr>
              <a:t>15</a:t>
            </a:r>
            <a:r>
              <a:rPr lang="zh-CN" altLang="en-US" smtClean="0">
                <a:latin typeface="楷体_GB2312" pitchFamily="49" charset="-122"/>
                <a:ea typeface="楷体_GB2312" pitchFamily="49" charset="-122"/>
              </a:rPr>
              <a:t>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548680"/>
            <a:ext cx="7560840" cy="244827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5400" dirty="0" smtClean="0">
                <a:latin typeface="华文隶书" pitchFamily="2" charset="-122"/>
                <a:ea typeface="华文隶书" pitchFamily="2" charset="-122"/>
              </a:rPr>
              <a:t>复旦大学</a:t>
            </a:r>
            <a:r>
              <a:rPr lang="en-US" altLang="zh-CN" sz="5400" dirty="0" smtClean="0">
                <a:latin typeface="华文隶书" pitchFamily="2" charset="-122"/>
                <a:ea typeface="华文隶书" pitchFamily="2" charset="-122"/>
              </a:rPr>
              <a:t>2013</a:t>
            </a:r>
            <a:r>
              <a:rPr lang="zh-CN" altLang="en-US" sz="5400" dirty="0" smtClean="0">
                <a:latin typeface="华文隶书" pitchFamily="2" charset="-122"/>
                <a:ea typeface="华文隶书" pitchFamily="2" charset="-122"/>
              </a:rPr>
              <a:t>年</a:t>
            </a:r>
            <a:r>
              <a:rPr lang="zh-CN" altLang="en-US" sz="5400" dirty="0">
                <a:latin typeface="华文隶书" pitchFamily="2" charset="-122"/>
                <a:ea typeface="华文隶书" pitchFamily="2" charset="-122"/>
              </a:rPr>
              <a:t>教职工体检结果分析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60800"/>
            <a:ext cx="3087688" cy="700088"/>
          </a:xfrm>
        </p:spPr>
        <p:txBody>
          <a:bodyPr/>
          <a:lstStyle/>
          <a:p>
            <a:pPr marR="0" algn="ctr" eaLnBrk="1" hangingPunct="1"/>
            <a:r>
              <a:rPr lang="zh-CN" altLang="en-US" smtClean="0">
                <a:latin typeface="华文隶书" pitchFamily="2" charset="-122"/>
                <a:ea typeface="华文隶书" pitchFamily="2" charset="-122"/>
              </a:rPr>
              <a:t>复旦大学校医院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43887" cy="733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>
                <a:effectLst/>
                <a:latin typeface="华文隶书" pitchFamily="2" charset="-122"/>
                <a:ea typeface="华文隶书" pitchFamily="2" charset="-122"/>
              </a:rPr>
              <a:t>一、教职工体检情况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8713788" cy="4967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健康的师资队伍是学校可持续发展的必要条件；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学校领导非常关心教职工的身心健康，于</a:t>
            </a:r>
            <a:r>
              <a:rPr lang="en-US" altLang="zh-CN" sz="3600" b="1" smtClean="0">
                <a:latin typeface="华文新魏" pitchFamily="2" charset="-122"/>
                <a:ea typeface="华文新魏" pitchFamily="2" charset="-122"/>
              </a:rPr>
              <a:t>1999</a:t>
            </a: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年将全校教职工两年一次的健康体检改为每年一次；</a:t>
            </a:r>
            <a:endParaRPr lang="en-US" altLang="zh-CN" sz="3600" b="1" smtClean="0">
              <a:latin typeface="华文新魏" pitchFamily="2" charset="-122"/>
              <a:ea typeface="华文新魏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校医院组织一年一次的教职工健康体检，</a:t>
            </a:r>
            <a:r>
              <a:rPr lang="en-US" altLang="zh-CN" sz="3600" b="1" smtClean="0">
                <a:latin typeface="华文新魏" pitchFamily="2" charset="-122"/>
                <a:ea typeface="华文新魏" pitchFamily="2" charset="-122"/>
              </a:rPr>
              <a:t>1990</a:t>
            </a: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年始建立教职工健康（电子）档案；</a:t>
            </a:r>
            <a:r>
              <a:rPr lang="en-US" altLang="zh-CN" sz="3600" b="1" smtClean="0">
                <a:latin typeface="华文新魏" pitchFamily="2" charset="-122"/>
                <a:ea typeface="华文新魏" pitchFamily="2" charset="-122"/>
              </a:rPr>
              <a:t>2007</a:t>
            </a:r>
            <a:r>
              <a:rPr lang="zh-CN" altLang="en-US" sz="3600" b="1" smtClean="0">
                <a:latin typeface="华文新魏" pitchFamily="2" charset="-122"/>
                <a:ea typeface="华文新魏" pitchFamily="2" charset="-122"/>
              </a:rPr>
              <a:t>年始可上网查询。</a:t>
            </a:r>
            <a:endParaRPr lang="zh-CN" altLang="en-US" sz="3600" smtClean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251520" y="404664"/>
          <a:ext cx="864096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721" name="Rectangle 145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43887" cy="733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二</a:t>
            </a:r>
            <a:r>
              <a:rPr lang="zh-CN" altLang="en-US" dirty="0" smtClean="0">
                <a:latin typeface="华文隶书" pitchFamily="2" charset="-122"/>
                <a:ea typeface="华文隶书" pitchFamily="2" charset="-122"/>
              </a:rPr>
              <a:t>、</a:t>
            </a:r>
            <a:r>
              <a:rPr lang="en-US" altLang="zh-CN" dirty="0" smtClean="0">
                <a:latin typeface="华文隶书" pitchFamily="2" charset="-122"/>
                <a:ea typeface="华文隶书" pitchFamily="2" charset="-122"/>
              </a:rPr>
              <a:t>2013</a:t>
            </a:r>
            <a:r>
              <a:rPr lang="zh-CN" altLang="en-US" dirty="0" smtClean="0">
                <a:latin typeface="华文隶书" pitchFamily="2" charset="-122"/>
                <a:ea typeface="华文隶书" pitchFamily="2" charset="-122"/>
              </a:rPr>
              <a:t>年教职工</a:t>
            </a:r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体检结果分析</a:t>
            </a:r>
          </a:p>
        </p:txBody>
      </p:sp>
      <p:graphicFrame>
        <p:nvGraphicFramePr>
          <p:cNvPr id="6" name="表格占位符 5"/>
          <p:cNvGraphicFramePr>
            <a:graphicFrameLocks noGrp="1"/>
          </p:cNvGraphicFramePr>
          <p:nvPr/>
        </p:nvGraphicFramePr>
        <p:xfrm>
          <a:off x="900113" y="1484313"/>
          <a:ext cx="7704137" cy="3962402"/>
        </p:xfrm>
        <a:graphic>
          <a:graphicData uri="http://schemas.openxmlformats.org/drawingml/2006/table">
            <a:tbl>
              <a:tblPr/>
              <a:tblGrid>
                <a:gridCol w="1419225"/>
                <a:gridCol w="2073275"/>
                <a:gridCol w="2073275"/>
                <a:gridCol w="2138362"/>
              </a:tblGrid>
              <a:tr h="7874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表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1   2013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年教职工健康体检不同性别实检率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%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比较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性别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应检人数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实检人数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实检率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%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男性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5075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3733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73.56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女性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4538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3832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84.44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总计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9613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7565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78.70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χ</a:t>
                      </a:r>
                      <a:r>
                        <a:rPr kumimoji="0" lang="el-GR" altLang="zh-CN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endParaRPr kumimoji="0" lang="el-GR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169.33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P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66" name="Rectangle 152"/>
          <p:cNvSpPr>
            <a:spLocks noChangeArrowheads="1"/>
          </p:cNvSpPr>
          <p:nvPr/>
        </p:nvSpPr>
        <p:spPr bwMode="auto">
          <a:xfrm>
            <a:off x="1476375" y="5661025"/>
            <a:ext cx="6696075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女性教工的实检率显著高于男性。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占位符 3"/>
          <p:cNvGraphicFramePr>
            <a:graphicFrameLocks noGrp="1"/>
          </p:cNvGraphicFramePr>
          <p:nvPr/>
        </p:nvGraphicFramePr>
        <p:xfrm>
          <a:off x="611188" y="260350"/>
          <a:ext cx="7993062" cy="4756151"/>
        </p:xfrm>
        <a:graphic>
          <a:graphicData uri="http://schemas.openxmlformats.org/drawingml/2006/table">
            <a:tbl>
              <a:tblPr/>
              <a:tblGrid>
                <a:gridCol w="957262"/>
                <a:gridCol w="1398588"/>
                <a:gridCol w="1398587"/>
                <a:gridCol w="1441450"/>
                <a:gridCol w="1398588"/>
                <a:gridCol w="1398587"/>
              </a:tblGrid>
              <a:tr h="96361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表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2   2013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年教工体检不同性别完全正常率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%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比较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635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性别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实检人数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项目齐全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完全正常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82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人数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齐全率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%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 人数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正常率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%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男性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3733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2310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61.88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121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5.24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女性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3832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2421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63.18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50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2.07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总计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7565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4731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62.54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171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3.61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χ</a:t>
                      </a:r>
                      <a:r>
                        <a:rPr kumimoji="0" lang="el-GR" altLang="zh-CN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endParaRPr kumimoji="0" lang="el-GR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1.36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34.16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P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&gt;0.05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黑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04" name="Rectangle 152"/>
          <p:cNvSpPr>
            <a:spLocks noChangeArrowheads="1"/>
          </p:cNvSpPr>
          <p:nvPr/>
        </p:nvSpPr>
        <p:spPr bwMode="auto">
          <a:xfrm>
            <a:off x="611188" y="5300663"/>
            <a:ext cx="7993062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项目齐全率：男女无差别 ；  完全正常率：男</a:t>
            </a:r>
            <a:r>
              <a:rPr lang="en-US" altLang="zh-CN" sz="2800">
                <a:solidFill>
                  <a:srgbClr val="000000"/>
                </a:solidFill>
              </a:rPr>
              <a:t>&gt;</a:t>
            </a:r>
            <a:r>
              <a:rPr lang="zh-CN" altLang="en-US" sz="2800">
                <a:solidFill>
                  <a:srgbClr val="000000"/>
                </a:solidFill>
              </a:rPr>
              <a:t>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占位符 3"/>
          <p:cNvGraphicFramePr>
            <a:graphicFrameLocks noGrp="1"/>
          </p:cNvGraphicFramePr>
          <p:nvPr/>
        </p:nvGraphicFramePr>
        <p:xfrm>
          <a:off x="0" y="0"/>
          <a:ext cx="9144000" cy="6854833"/>
        </p:xfrm>
        <a:graphic>
          <a:graphicData uri="http://schemas.openxmlformats.org/drawingml/2006/table">
            <a:tbl>
              <a:tblPr/>
              <a:tblGrid>
                <a:gridCol w="1660525"/>
                <a:gridCol w="468313"/>
                <a:gridCol w="614362"/>
                <a:gridCol w="757238"/>
                <a:gridCol w="771525"/>
                <a:gridCol w="407987"/>
                <a:gridCol w="481013"/>
                <a:gridCol w="601662"/>
                <a:gridCol w="769938"/>
                <a:gridCol w="746125"/>
                <a:gridCol w="433387"/>
                <a:gridCol w="866775"/>
                <a:gridCol w="565150"/>
              </a:tblGrid>
              <a:tr h="642938">
                <a:tc gridSpan="1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表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3   2013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年复旦大学教职工慢性病患病率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%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、构成比及顺位比较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825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病名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男性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女性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χ</a:t>
                      </a:r>
                      <a:r>
                        <a:rPr kumimoji="0" lang="el-GR" altLang="zh-CN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endParaRPr kumimoji="0" lang="el-GR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P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例数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患病数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患病率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%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构成比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顺位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例数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患病数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患病率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%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构成比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顺位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血脂异常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1585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50.98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14.52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1589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49.26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14.11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1.88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&gt;0.05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肝脂肪浸润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1634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47.04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14.97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3598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1404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39.02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12.46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46.32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高血压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3202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1491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46.56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13.66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3216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975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30.32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8.66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179.02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腰围≥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80/85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2729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1380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50.57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12.64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2954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787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26.64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6.99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344.21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甲状腺结节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3153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3.17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0.92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3519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1620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46.04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14.38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1596.91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心电图异常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3280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634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19.33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5.81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3366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668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19.85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5.93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0.28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&gt;0.05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肝囊肿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632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18.19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5.79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3598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519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14.42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4.61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18.41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胆结石（结晶）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599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17.24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5.49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3598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13.17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4.21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22.73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高尿酸血症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462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14.86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4.23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9.61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2.75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40.79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肾囊肿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471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13.56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4.31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3598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6.28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2.01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105.34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糖尿病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368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11.84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3.37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256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7.94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2.27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27.13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肾结石（结晶）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3474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9.33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2.97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3598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5.73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1.83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33.06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ALT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异常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8.36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2.38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199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6.17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1.77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11.34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CEA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升高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3109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2.12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0.60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3226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0.62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0.18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26.70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&lt;0.01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前列腺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乳房小叶增生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2681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912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34.02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8.35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3512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2011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57.26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17.85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合计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10918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100.00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11264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100.00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　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ChangeArrowheads="1"/>
          </p:cNvSpPr>
          <p:nvPr/>
        </p:nvSpPr>
        <p:spPr bwMode="auto">
          <a:xfrm>
            <a:off x="827088" y="692150"/>
            <a:ext cx="434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华文隶书" pitchFamily="2" charset="-122"/>
              </a:rPr>
              <a:t>三、防治重点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27088" y="1628775"/>
            <a:ext cx="7921625" cy="47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000000"/>
                </a:solidFill>
              </a:rPr>
              <a:t>1</a:t>
            </a:r>
            <a:r>
              <a:rPr lang="zh-CN" altLang="en-US" sz="2800">
                <a:solidFill>
                  <a:srgbClr val="000000"/>
                </a:solidFill>
              </a:rPr>
              <a:t>、</a:t>
            </a:r>
            <a:r>
              <a:rPr lang="zh-CN" altLang="en-US" sz="3200">
                <a:solidFill>
                  <a:srgbClr val="FF0000"/>
                </a:solidFill>
              </a:rPr>
              <a:t>慢性非传染病疾病</a:t>
            </a:r>
            <a:r>
              <a:rPr lang="zh-CN" altLang="en-US" sz="2800">
                <a:solidFill>
                  <a:srgbClr val="000000"/>
                </a:solidFill>
              </a:rPr>
              <a:t>    </a:t>
            </a:r>
            <a:endParaRPr lang="en-US" altLang="zh-CN" sz="280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</a:pPr>
            <a:r>
              <a:rPr lang="en-US" altLang="zh-CN" sz="2800">
                <a:solidFill>
                  <a:srgbClr val="000000"/>
                </a:solidFill>
              </a:rPr>
              <a:t>        </a:t>
            </a:r>
            <a:r>
              <a:rPr lang="zh-CN" altLang="zh-CN" sz="2800">
                <a:solidFill>
                  <a:srgbClr val="000000"/>
                </a:solidFill>
              </a:rPr>
              <a:t>复旦大学教职工前五位慢性病排序为：男性：肝脂肪浸润、血脂异常、高血压、腰围增粗、前列腺增生，而女性则是：乳房小叶增生、甲状腺结节、血脂异常、肝脂肪浸润、高血压，这与男女性的生理特征有关。</a:t>
            </a:r>
            <a:endParaRPr lang="zh-CN" altLang="en-US" sz="280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</a:pPr>
            <a:r>
              <a:rPr lang="zh-CN" altLang="en-US" sz="2800">
                <a:solidFill>
                  <a:srgbClr val="000000"/>
                </a:solidFill>
              </a:rPr>
              <a:t>      女性乳房小叶增生患病率居第一，乳房癌是女性第一杀手，女教职工要学会</a:t>
            </a:r>
            <a:r>
              <a:rPr lang="zh-CN" altLang="en-US" sz="2800">
                <a:solidFill>
                  <a:srgbClr val="0000FF"/>
                </a:solidFill>
              </a:rPr>
              <a:t>乳房自查。</a:t>
            </a:r>
          </a:p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000000"/>
                </a:solidFill>
              </a:rPr>
              <a:t>2</a:t>
            </a:r>
            <a:r>
              <a:rPr lang="zh-CN" altLang="en-US" sz="2800">
                <a:solidFill>
                  <a:srgbClr val="000000"/>
                </a:solidFill>
              </a:rPr>
              <a:t>、恶性肿瘤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755650" y="1412875"/>
          <a:ext cx="7632700" cy="4964114"/>
        </p:xfrm>
        <a:graphic>
          <a:graphicData uri="http://schemas.openxmlformats.org/drawingml/2006/table">
            <a:tbl>
              <a:tblPr/>
              <a:tblGrid>
                <a:gridCol w="3584575"/>
                <a:gridCol w="1881188"/>
                <a:gridCol w="2166937"/>
              </a:tblGrid>
              <a:tr h="968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恶性肿瘤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例数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备注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肺癌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1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肠癌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2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*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白血病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1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胃癌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1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肾癌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1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肝癌</a:t>
                      </a: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黑体" pitchFamily="2" charset="-122"/>
                        </a:rPr>
                        <a:t>1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黑体" pitchFamily="2" charset="-122"/>
                      </a:endParaRPr>
                    </a:p>
                  </a:txBody>
                  <a:tcPr marL="91438" marR="91438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2339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dirty="0" smtClean="0"/>
              <a:t>2013</a:t>
            </a:r>
            <a:r>
              <a:rPr lang="zh-CN" altLang="zh-CN" sz="3200" dirty="0" smtClean="0"/>
              <a:t>年教职工健康体检恶性肿瘤检出情况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205038"/>
            <a:ext cx="8002588" cy="41402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kumimoji="1" lang="en-US" altLang="zh-CN" b="1" smtClean="0">
                <a:solidFill>
                  <a:srgbClr val="000000"/>
                </a:solidFill>
              </a:rPr>
              <a:t>1</a:t>
            </a:r>
            <a:r>
              <a:rPr kumimoji="1" lang="zh-CN" altLang="en-US" b="1" smtClean="0">
                <a:solidFill>
                  <a:srgbClr val="000000"/>
                </a:solidFill>
              </a:rPr>
              <a:t>、合理膳食（管住自己的嘴）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kumimoji="1" lang="zh-CN" altLang="en-US" b="1" smtClean="0">
                <a:solidFill>
                  <a:srgbClr val="000000"/>
                </a:solidFill>
              </a:rPr>
              <a:t>           低油低盐低糖饮食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kumimoji="1" lang="en-US" altLang="zh-CN" b="1" smtClean="0">
                <a:solidFill>
                  <a:srgbClr val="000000"/>
                </a:solidFill>
              </a:rPr>
              <a:t>2</a:t>
            </a:r>
            <a:r>
              <a:rPr kumimoji="1" lang="zh-CN" altLang="en-US" b="1" smtClean="0">
                <a:solidFill>
                  <a:srgbClr val="000000"/>
                </a:solidFill>
              </a:rPr>
              <a:t>、加强运动（迈开自己的腿）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kumimoji="1" lang="zh-CN" altLang="en-US" b="1" smtClean="0">
                <a:solidFill>
                  <a:srgbClr val="000000"/>
                </a:solidFill>
              </a:rPr>
              <a:t>           每月</a:t>
            </a:r>
            <a:r>
              <a:rPr kumimoji="1" lang="en-US" altLang="zh-CN" b="1" smtClean="0">
                <a:solidFill>
                  <a:srgbClr val="000000"/>
                </a:solidFill>
              </a:rPr>
              <a:t>11</a:t>
            </a:r>
            <a:r>
              <a:rPr kumimoji="1" lang="zh-CN" altLang="en-US" b="1" smtClean="0">
                <a:solidFill>
                  <a:srgbClr val="000000"/>
                </a:solidFill>
              </a:rPr>
              <a:t>日健康快乐走</a:t>
            </a:r>
          </a:p>
        </p:txBody>
      </p:sp>
      <p:sp>
        <p:nvSpPr>
          <p:cNvPr id="9533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8243887" cy="1314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CN" altLang="en-US" dirty="0">
                <a:latin typeface="Arial" pitchFamily="34" charset="0"/>
                <a:ea typeface="华文隶书" pitchFamily="2" charset="-122"/>
              </a:rPr>
              <a:t>四、防治措施</a:t>
            </a:r>
          </a:p>
        </p:txBody>
      </p:sp>
      <p:pic>
        <p:nvPicPr>
          <p:cNvPr id="23556" name="Picture 6" descr="图像-2012 (39)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0"/>
            <a:ext cx="3635375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79388" y="188913"/>
            <a:ext cx="8964612" cy="1008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CN" altLang="en-US" dirty="0">
                <a:latin typeface="Arial" pitchFamily="34" charset="0"/>
                <a:ea typeface="华文隶书" pitchFamily="2" charset="-122"/>
              </a:rPr>
              <a:t>五、教职工健康教育</a:t>
            </a:r>
            <a:r>
              <a:rPr kumimoji="1" lang="en-US" altLang="zh-CN" dirty="0">
                <a:latin typeface="Times New Roman"/>
                <a:ea typeface="华文隶书" pitchFamily="2" charset="-122"/>
              </a:rPr>
              <a:t>—</a:t>
            </a:r>
            <a:r>
              <a:rPr kumimoji="1" lang="zh-CN" altLang="en-US" dirty="0">
                <a:latin typeface="Arial" pitchFamily="34" charset="0"/>
                <a:ea typeface="华文隶书" pitchFamily="2" charset="-122"/>
              </a:rPr>
              <a:t>我们在行动</a:t>
            </a:r>
          </a:p>
        </p:txBody>
      </p:sp>
      <p:sp>
        <p:nvSpPr>
          <p:cNvPr id="24579" name="Rectangle 13"/>
          <p:cNvSpPr>
            <a:spLocks noChangeArrowheads="1"/>
          </p:cNvSpPr>
          <p:nvPr/>
        </p:nvSpPr>
        <p:spPr bwMode="auto">
          <a:xfrm>
            <a:off x="684213" y="1125538"/>
            <a:ext cx="8459787" cy="23749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altLang="zh-CN" sz="2800">
                <a:solidFill>
                  <a:srgbClr val="00B050"/>
                </a:solidFill>
              </a:rPr>
              <a:t>1</a:t>
            </a:r>
            <a:r>
              <a:rPr lang="zh-CN" altLang="en-US" sz="2800">
                <a:solidFill>
                  <a:srgbClr val="00B050"/>
                </a:solidFill>
              </a:rPr>
              <a:t>、健康宣传日：</a:t>
            </a:r>
            <a:r>
              <a:rPr lang="en-US" altLang="zh-CN" sz="2800">
                <a:solidFill>
                  <a:srgbClr val="00B050"/>
                </a:solidFill>
              </a:rPr>
              <a:t>4.15-21</a:t>
            </a:r>
            <a:r>
              <a:rPr lang="zh-CN" altLang="en-US" sz="2800">
                <a:solidFill>
                  <a:srgbClr val="00B050"/>
                </a:solidFill>
              </a:rPr>
              <a:t>、</a:t>
            </a:r>
            <a:r>
              <a:rPr lang="en-US" altLang="zh-CN" sz="2800">
                <a:solidFill>
                  <a:srgbClr val="00B050"/>
                </a:solidFill>
              </a:rPr>
              <a:t>10.8</a:t>
            </a:r>
            <a:r>
              <a:rPr lang="zh-CN" altLang="en-US" sz="2800">
                <a:solidFill>
                  <a:srgbClr val="00B050"/>
                </a:solidFill>
              </a:rPr>
              <a:t>、</a:t>
            </a:r>
            <a:r>
              <a:rPr lang="en-US" altLang="zh-CN" sz="2800">
                <a:solidFill>
                  <a:srgbClr val="00B050"/>
                </a:solidFill>
              </a:rPr>
              <a:t>11.14</a:t>
            </a:r>
            <a:r>
              <a:rPr lang="zh-CN" altLang="en-US" sz="2800">
                <a:solidFill>
                  <a:srgbClr val="00B050"/>
                </a:solidFill>
              </a:rPr>
              <a:t>；</a:t>
            </a:r>
          </a:p>
          <a:p>
            <a:r>
              <a:rPr lang="en-US" altLang="zh-CN" sz="2800">
                <a:solidFill>
                  <a:srgbClr val="00B050"/>
                </a:solidFill>
              </a:rPr>
              <a:t>2</a:t>
            </a:r>
            <a:r>
              <a:rPr lang="zh-CN" altLang="en-US" sz="2800">
                <a:solidFill>
                  <a:srgbClr val="00B050"/>
                </a:solidFill>
              </a:rPr>
              <a:t>、校医院网页：</a:t>
            </a:r>
            <a:r>
              <a:rPr lang="en-US" altLang="zh-CN" sz="2800">
                <a:solidFill>
                  <a:srgbClr val="00B050"/>
                </a:solidFill>
              </a:rPr>
              <a:t>hospital.fudan.edu.cn</a:t>
            </a:r>
            <a:r>
              <a:rPr lang="zh-CN" altLang="en-US" sz="2800">
                <a:solidFill>
                  <a:srgbClr val="00B050"/>
                </a:solidFill>
              </a:rPr>
              <a:t>； </a:t>
            </a:r>
          </a:p>
          <a:p>
            <a:r>
              <a:rPr lang="en-US" altLang="zh-CN" sz="2800">
                <a:solidFill>
                  <a:srgbClr val="00B050"/>
                </a:solidFill>
              </a:rPr>
              <a:t>3</a:t>
            </a:r>
            <a:r>
              <a:rPr lang="zh-CN" altLang="en-US" sz="2800">
                <a:solidFill>
                  <a:srgbClr val="00B050"/>
                </a:solidFill>
              </a:rPr>
              <a:t>、健教普及化：健康教育手册；</a:t>
            </a:r>
          </a:p>
          <a:p>
            <a:r>
              <a:rPr lang="en-US" altLang="zh-CN" sz="2800">
                <a:solidFill>
                  <a:srgbClr val="00B050"/>
                </a:solidFill>
              </a:rPr>
              <a:t>4</a:t>
            </a:r>
            <a:r>
              <a:rPr lang="zh-CN" altLang="en-US" sz="2800">
                <a:solidFill>
                  <a:srgbClr val="00B050"/>
                </a:solidFill>
              </a:rPr>
              <a:t>、健康院系行：</a:t>
            </a:r>
            <a:r>
              <a:rPr lang="en-US" altLang="zh-CN" sz="2800">
                <a:solidFill>
                  <a:srgbClr val="00B050"/>
                </a:solidFill>
              </a:rPr>
              <a:t>2010</a:t>
            </a:r>
            <a:r>
              <a:rPr lang="zh-CN" altLang="en-US" sz="2800">
                <a:solidFill>
                  <a:srgbClr val="00B050"/>
                </a:solidFill>
              </a:rPr>
              <a:t>年始送健康到院系。</a:t>
            </a:r>
            <a:endParaRPr lang="en-US" altLang="zh-CN" sz="2800">
              <a:solidFill>
                <a:srgbClr val="00B050"/>
              </a:solidFill>
            </a:endParaRPr>
          </a:p>
          <a:p>
            <a:r>
              <a:rPr lang="en-US" altLang="zh-CN" sz="2800">
                <a:solidFill>
                  <a:srgbClr val="00B050"/>
                </a:solidFill>
              </a:rPr>
              <a:t>5</a:t>
            </a:r>
            <a:r>
              <a:rPr lang="zh-CN" altLang="en-US" sz="2800">
                <a:solidFill>
                  <a:srgbClr val="00B050"/>
                </a:solidFill>
              </a:rPr>
              <a:t>、健康讲坛：校医院、校工会、退管会</a:t>
            </a:r>
          </a:p>
        </p:txBody>
      </p:sp>
      <p:pic>
        <p:nvPicPr>
          <p:cNvPr id="24580" name="Picture 17" descr="IMG_022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59113" y="4724400"/>
            <a:ext cx="3095625" cy="2133600"/>
          </a:xfrm>
        </p:spPr>
      </p:pic>
      <p:pic>
        <p:nvPicPr>
          <p:cNvPr id="24581" name="Picture 19" descr="照片 04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500438"/>
            <a:ext cx="3132138" cy="2179637"/>
          </a:xfrm>
        </p:spPr>
      </p:pic>
      <p:pic>
        <p:nvPicPr>
          <p:cNvPr id="24582" name="Picture 23" descr="DSCF397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56325" y="3500438"/>
            <a:ext cx="2987675" cy="2181225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8313" y="1412875"/>
            <a:ext cx="8424862" cy="4522788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3000" b="1" dirty="0" smtClean="0"/>
              <a:t>校医院门诊：</a:t>
            </a:r>
            <a:endParaRPr lang="en-US" altLang="zh-CN" sz="3000" b="1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altLang="zh-CN" dirty="0" smtClean="0"/>
              <a:t>         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、服务对象：全校在编职工（包括附中）、在编学生、全校临时工（自费）</a:t>
            </a:r>
            <a:endParaRPr lang="en-US" altLang="zh-CN" sz="24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altLang="zh-CN" sz="2400" dirty="0" smtClean="0"/>
              <a:t>          2</a:t>
            </a:r>
            <a:r>
              <a:rPr lang="zh-CN" altLang="en-US" sz="2400" dirty="0" smtClean="0"/>
              <a:t>、服务科室：内、外、妇、皮肤、五官、口腔、针灸推拿</a:t>
            </a:r>
            <a:endParaRPr lang="en-US" altLang="zh-CN" sz="24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altLang="zh-CN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3000" b="1" dirty="0" smtClean="0"/>
              <a:t>专家门诊：</a:t>
            </a:r>
            <a:endParaRPr lang="en-US" altLang="zh-CN" sz="3000" b="1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altLang="zh-CN" sz="2800" dirty="0" smtClean="0"/>
              <a:t>         </a:t>
            </a:r>
            <a:r>
              <a:rPr lang="zh-CN" altLang="en-US" sz="2600" dirty="0" smtClean="0"/>
              <a:t>时间：每月第四周周三下午</a:t>
            </a:r>
            <a:r>
              <a:rPr lang="en-US" altLang="zh-CN" sz="2600" dirty="0" smtClean="0">
                <a:latin typeface="+mn-ea"/>
              </a:rPr>
              <a:t>1:00</a:t>
            </a:r>
            <a:r>
              <a:rPr lang="zh-CN" altLang="zh-CN" sz="2600" dirty="0" smtClean="0">
                <a:latin typeface="+mn-ea"/>
              </a:rPr>
              <a:t>－</a:t>
            </a:r>
            <a:r>
              <a:rPr lang="en-US" altLang="zh-CN" sz="2600" dirty="0" smtClean="0">
                <a:latin typeface="+mn-ea"/>
              </a:rPr>
              <a:t>3:00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altLang="zh-CN" sz="2600" dirty="0" smtClean="0"/>
              <a:t>          </a:t>
            </a:r>
            <a:r>
              <a:rPr lang="zh-CN" altLang="en-US" sz="2600" dirty="0" smtClean="0"/>
              <a:t>科室：</a:t>
            </a:r>
            <a:r>
              <a:rPr lang="zh-CN" altLang="zh-CN" sz="2600" dirty="0" smtClean="0"/>
              <a:t>心血管科</a:t>
            </a:r>
            <a:r>
              <a:rPr lang="zh-CN" altLang="en-US" sz="2600" dirty="0" smtClean="0"/>
              <a:t>、</a:t>
            </a:r>
            <a:r>
              <a:rPr lang="zh-CN" altLang="zh-CN" sz="2600" dirty="0" smtClean="0"/>
              <a:t>内分泌科</a:t>
            </a:r>
            <a:r>
              <a:rPr lang="zh-CN" altLang="en-US" sz="2600" dirty="0" smtClean="0"/>
              <a:t>、</a:t>
            </a:r>
            <a:r>
              <a:rPr lang="zh-CN" altLang="zh-CN" sz="2600" dirty="0" smtClean="0"/>
              <a:t>妇科</a:t>
            </a:r>
            <a:r>
              <a:rPr lang="zh-CN" altLang="en-US" sz="2600" dirty="0" smtClean="0"/>
              <a:t>、</a:t>
            </a:r>
            <a:r>
              <a:rPr lang="en-US" altLang="zh-CN" sz="2600" dirty="0" smtClean="0"/>
              <a:t>B</a:t>
            </a:r>
            <a:r>
              <a:rPr lang="zh-CN" altLang="zh-CN" sz="2600" dirty="0" smtClean="0"/>
              <a:t>超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altLang="zh-CN" sz="28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zh-CN" altLang="en-US" sz="3000" b="1" dirty="0" smtClean="0"/>
              <a:t>骨科门诊：</a:t>
            </a:r>
            <a:r>
              <a:rPr lang="zh-CN" altLang="en-US" sz="2800" dirty="0" smtClean="0"/>
              <a:t>每周周三下午</a:t>
            </a:r>
            <a:endParaRPr lang="en-US" altLang="zh-CN" sz="28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CN" altLang="en-US" dirty="0" smtClean="0">
                <a:latin typeface="Arial" pitchFamily="34" charset="0"/>
                <a:ea typeface="华文隶书" pitchFamily="2" charset="-122"/>
              </a:rPr>
              <a:t>六、教职工就医保障</a:t>
            </a:r>
            <a:endParaRPr kumimoji="1" lang="zh-CN" altLang="en-US" dirty="0">
              <a:latin typeface="Arial" pitchFamily="34" charset="0"/>
              <a:ea typeface="华文隶书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43887" cy="1314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CN" altLang="en-US" sz="4400" dirty="0" smtClean="0">
                <a:solidFill>
                  <a:srgbClr val="00B050"/>
                </a:solidFill>
                <a:latin typeface="Arial" pitchFamily="34" charset="0"/>
                <a:ea typeface="华文隶书" pitchFamily="2" charset="-122"/>
              </a:rPr>
              <a:t>健康讲坛</a:t>
            </a:r>
            <a:endParaRPr kumimoji="1" lang="zh-CN" altLang="en-US" sz="4400" dirty="0">
              <a:solidFill>
                <a:srgbClr val="00B050"/>
              </a:solidFill>
              <a:latin typeface="Arial" pitchFamily="34" charset="0"/>
              <a:ea typeface="华文隶书" pitchFamily="2" charset="-122"/>
            </a:endParaRPr>
          </a:p>
        </p:txBody>
      </p:sp>
      <p:sp>
        <p:nvSpPr>
          <p:cNvPr id="26627" name="文本占位符 2"/>
          <p:cNvSpPr>
            <a:spLocks noGrp="1"/>
          </p:cNvSpPr>
          <p:nvPr>
            <p:ph type="body" sz="half" idx="1"/>
          </p:nvPr>
        </p:nvSpPr>
        <p:spPr>
          <a:xfrm>
            <a:off x="468313" y="1700213"/>
            <a:ext cx="8218487" cy="44942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smtClean="0"/>
              <a:t>      </a:t>
            </a:r>
            <a:r>
              <a:rPr lang="zh-CN" altLang="zh-CN" sz="2800" smtClean="0"/>
              <a:t>为了更好地促进我校教职工的身心健康，校医院在</a:t>
            </a:r>
            <a:r>
              <a:rPr lang="en-US" altLang="zh-CN" sz="2800" smtClean="0"/>
              <a:t>2010-2012</a:t>
            </a:r>
            <a:r>
              <a:rPr lang="zh-CN" altLang="zh-CN" sz="2800" smtClean="0"/>
              <a:t>“健康院系行”活动的基础上，联合校工会和退管会根据教工需求，结合教工体检结果，聘请有关专家开展“健康讲坛”系列活动。</a:t>
            </a:r>
          </a:p>
          <a:p>
            <a:pPr eaLnBrk="1" hangingPunct="1"/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zh-CN" altLang="en-US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华文隶书" pitchFamily="2" charset="-122"/>
                <a:cs typeface="+mn-cs"/>
              </a:rPr>
              <a:t>健康讲坛系列</a:t>
            </a:r>
            <a:endParaRPr kumimoji="1" lang="zh-CN" altLang="en-US" sz="44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华文隶书" pitchFamily="2" charset="-122"/>
              <a:cs typeface="+mn-cs"/>
            </a:endParaRPr>
          </a:p>
        </p:txBody>
      </p:sp>
      <p:graphicFrame>
        <p:nvGraphicFramePr>
          <p:cNvPr id="4" name="表格占位符 3"/>
          <p:cNvGraphicFramePr>
            <a:graphicFrameLocks noGrp="1"/>
          </p:cNvGraphicFramePr>
          <p:nvPr>
            <p:ph type="tbl" idx="1"/>
          </p:nvPr>
        </p:nvGraphicFramePr>
        <p:xfrm>
          <a:off x="323850" y="1196975"/>
          <a:ext cx="8496299" cy="5400675"/>
        </p:xfrm>
        <a:graphic>
          <a:graphicData uri="http://schemas.openxmlformats.org/drawingml/2006/table">
            <a:tbl>
              <a:tblPr/>
              <a:tblGrid>
                <a:gridCol w="3112068"/>
                <a:gridCol w="1159445"/>
                <a:gridCol w="1159445"/>
                <a:gridCol w="671287"/>
                <a:gridCol w="2394054"/>
              </a:tblGrid>
              <a:tr h="4817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Times New Roman"/>
                          <a:ea typeface="宋体"/>
                        </a:rPr>
                        <a:t>项</a:t>
                      </a:r>
                      <a:r>
                        <a:rPr lang="en-US" altLang="zh-CN" sz="1800" b="1" kern="100" dirty="0" smtClean="0">
                          <a:latin typeface="Times New Roman"/>
                          <a:ea typeface="宋体"/>
                        </a:rPr>
                        <a:t>         </a:t>
                      </a:r>
                      <a:r>
                        <a:rPr lang="zh-CN" sz="1800" b="1" kern="100" dirty="0" smtClean="0">
                          <a:latin typeface="Times New Roman"/>
                          <a:ea typeface="宋体"/>
                        </a:rPr>
                        <a:t>目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理论讲授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现场咨询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资料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操作示范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高血压防治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测量血压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教你如何测量血压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测量血压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糖尿病防治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宋体"/>
                        </a:rPr>
                        <a:t>测定餐后两小时血糖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肿瘤防治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现场心肺复苏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现场操作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创伤救护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现场操作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心理保健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颈腰椎增生的防治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保健操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环境与健康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运动与健康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生活方式与健康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常用药物常识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常见病症的自我识别与处理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宋体"/>
                        </a:rPr>
                        <a:t>意外伤害的预防与处理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宋体"/>
                        </a:rPr>
                        <a:t>√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宋体"/>
                        </a:rPr>
                        <a:t>/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latin typeface="Times New Roman"/>
                          <a:ea typeface="宋体"/>
                        </a:rPr>
                        <a:t>……</a:t>
                      </a:r>
                      <a:endParaRPr lang="en-US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00" dirty="0" smtClean="0">
                          <a:latin typeface="Times New Roman"/>
                          <a:ea typeface="宋体"/>
                        </a:rPr>
                        <a:t>……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800" b="1" kern="100" dirty="0" smtClean="0">
                          <a:latin typeface="Times New Roman"/>
                          <a:ea typeface="宋体"/>
                        </a:rPr>
                        <a:t>……</a:t>
                      </a:r>
                      <a:endParaRPr lang="en-US" alt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00" dirty="0" smtClean="0">
                          <a:latin typeface="Times New Roman"/>
                          <a:ea typeface="宋体"/>
                        </a:rPr>
                        <a:t>……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00" dirty="0" smtClean="0">
                          <a:latin typeface="Times New Roman"/>
                          <a:ea typeface="宋体"/>
                        </a:rPr>
                        <a:t>……</a:t>
                      </a:r>
                    </a:p>
                  </a:txBody>
                  <a:tcPr marL="57180" marR="57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内容占位符 1"/>
          <p:cNvSpPr>
            <a:spLocks noGrp="1"/>
          </p:cNvSpPr>
          <p:nvPr>
            <p:ph idx="1"/>
          </p:nvPr>
        </p:nvSpPr>
        <p:spPr>
          <a:xfrm>
            <a:off x="323850" y="1481138"/>
            <a:ext cx="8496300" cy="4525962"/>
          </a:xfrm>
        </p:spPr>
        <p:txBody>
          <a:bodyPr/>
          <a:lstStyle/>
          <a:p>
            <a:pPr>
              <a:defRPr/>
            </a:pPr>
            <a:r>
              <a:rPr lang="zh-CN" altLang="en-US" sz="2800" dirty="0" smtClean="0"/>
              <a:t>开展邯郸路以南校区的综合整治；</a:t>
            </a:r>
            <a:endParaRPr lang="en-US" altLang="zh-CN" sz="2800" dirty="0" smtClean="0"/>
          </a:p>
          <a:p>
            <a:pPr>
              <a:defRPr/>
            </a:pPr>
            <a:r>
              <a:rPr lang="zh-CN" altLang="en-US" sz="2800" dirty="0" smtClean="0"/>
              <a:t>加强校内修读点建设，增加学生活动的公共空间；</a:t>
            </a:r>
            <a:endParaRPr lang="en-US" altLang="zh-CN" sz="2800" dirty="0" smtClean="0"/>
          </a:p>
          <a:p>
            <a:pPr>
              <a:defRPr/>
            </a:pPr>
            <a:r>
              <a:rPr lang="zh-CN" altLang="en-US" sz="2800" dirty="0" smtClean="0"/>
              <a:t>加强校园体育活动设施建设；</a:t>
            </a:r>
            <a:endParaRPr lang="en-US" altLang="zh-CN" sz="2800" dirty="0" smtClean="0"/>
          </a:p>
          <a:p>
            <a:pPr>
              <a:defRPr/>
            </a:pPr>
            <a:r>
              <a:rPr lang="zh-CN" altLang="en-US" sz="2800" dirty="0" smtClean="0">
                <a:solidFill>
                  <a:srgbClr val="FF0000"/>
                </a:solidFill>
              </a:rPr>
              <a:t>关心教职工身体健康，提高教职工体检参检率，增加肿瘤相关检测的化验指标；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zh-CN" altLang="en-US" sz="2800" dirty="0" smtClean="0"/>
              <a:t>。。。。。</a:t>
            </a:r>
            <a:endParaRPr lang="en-US" altLang="zh-CN" sz="2800" dirty="0" smtClean="0"/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sz="2800" dirty="0" smtClean="0"/>
              <a:t>                </a:t>
            </a:r>
            <a:r>
              <a:rPr lang="zh-CN" altLang="en-US" sz="2800" dirty="0" smtClean="0">
                <a:solidFill>
                  <a:srgbClr val="FF0000"/>
                </a:solidFill>
              </a:rPr>
              <a:t>女同志增加</a:t>
            </a:r>
            <a:r>
              <a:rPr lang="en-US" altLang="zh-CN" sz="2800" dirty="0" smtClean="0">
                <a:solidFill>
                  <a:srgbClr val="FF0000"/>
                </a:solidFill>
              </a:rPr>
              <a:t>CA125</a:t>
            </a:r>
            <a:r>
              <a:rPr lang="zh-CN" altLang="en-US" sz="2800" dirty="0" smtClean="0">
                <a:solidFill>
                  <a:srgbClr val="FF0000"/>
                </a:solidFill>
              </a:rPr>
              <a:t>、</a:t>
            </a:r>
            <a:r>
              <a:rPr lang="en-US" altLang="zh-CN" sz="2800" dirty="0" smtClean="0">
                <a:solidFill>
                  <a:srgbClr val="FF0000"/>
                </a:solidFill>
              </a:rPr>
              <a:t>CA153</a:t>
            </a:r>
          </a:p>
          <a:p>
            <a:pPr>
              <a:defRPr/>
            </a:pPr>
            <a:endParaRPr lang="en-US" altLang="zh-CN" sz="2800" dirty="0" smtClean="0"/>
          </a:p>
          <a:p>
            <a:pPr>
              <a:defRPr/>
            </a:pPr>
            <a:endParaRPr lang="zh-CN" altLang="en-US" sz="12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   2014</a:t>
            </a:r>
            <a:r>
              <a:rPr lang="zh-CN" altLang="en-US" dirty="0" smtClean="0"/>
              <a:t>年复旦大学十大实事项目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内容占位符 1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4738687"/>
          </a:xfrm>
        </p:spPr>
        <p:txBody>
          <a:bodyPr/>
          <a:lstStyle/>
          <a:p>
            <a:r>
              <a:rPr lang="zh-CN" altLang="en-US" smtClean="0"/>
              <a:t>按照时间节点上报体检人员名单</a:t>
            </a:r>
            <a:endParaRPr lang="en-US" altLang="zh-CN" smtClean="0"/>
          </a:p>
          <a:p>
            <a:r>
              <a:rPr lang="en-US" altLang="zh-CN" smtClean="0"/>
              <a:t>4</a:t>
            </a:r>
            <a:r>
              <a:rPr lang="zh-CN" altLang="en-US" smtClean="0"/>
              <a:t>月</a:t>
            </a:r>
            <a:r>
              <a:rPr lang="en-US" altLang="zh-CN" smtClean="0"/>
              <a:t>23</a:t>
            </a:r>
            <a:r>
              <a:rPr lang="zh-CN" altLang="en-US" smtClean="0"/>
              <a:t>日领取</a:t>
            </a:r>
            <a:r>
              <a:rPr lang="en-US" altLang="zh-CN" smtClean="0"/>
              <a:t>《</a:t>
            </a:r>
            <a:r>
              <a:rPr lang="zh-CN" altLang="en-US" smtClean="0"/>
              <a:t>体检预约通知</a:t>
            </a:r>
            <a:r>
              <a:rPr lang="en-US" altLang="zh-CN" smtClean="0"/>
              <a:t>》</a:t>
            </a:r>
            <a:endParaRPr lang="zh-CN" altLang="en-US" smtClean="0"/>
          </a:p>
          <a:p>
            <a:r>
              <a:rPr lang="zh-CN" altLang="en-US" smtClean="0"/>
              <a:t>体检时间：枫林校区：</a:t>
            </a:r>
            <a:r>
              <a:rPr lang="en-US" altLang="zh-CN" smtClean="0"/>
              <a:t>5</a:t>
            </a:r>
            <a:r>
              <a:rPr lang="zh-CN" altLang="en-US" smtClean="0"/>
              <a:t>月</a:t>
            </a:r>
            <a:r>
              <a:rPr lang="en-US" altLang="zh-CN" smtClean="0"/>
              <a:t>4</a:t>
            </a:r>
            <a:r>
              <a:rPr lang="zh-CN" altLang="en-US" smtClean="0"/>
              <a:t>日</a:t>
            </a:r>
            <a:r>
              <a:rPr lang="en-US" altLang="zh-CN" smtClean="0"/>
              <a:t>-5</a:t>
            </a:r>
            <a:r>
              <a:rPr lang="zh-CN" altLang="en-US" smtClean="0"/>
              <a:t>月</a:t>
            </a:r>
            <a:r>
              <a:rPr lang="en-US" altLang="zh-CN" smtClean="0"/>
              <a:t>12</a:t>
            </a:r>
            <a:r>
              <a:rPr lang="zh-CN" altLang="en-US" smtClean="0"/>
              <a:t>日</a:t>
            </a:r>
            <a:endParaRPr lang="en-US" altLang="zh-CN" smtClean="0"/>
          </a:p>
          <a:p>
            <a:pPr>
              <a:buFont typeface="Wingdings 3" pitchFamily="18" charset="2"/>
              <a:buNone/>
            </a:pPr>
            <a:r>
              <a:rPr lang="en-US" altLang="zh-CN" smtClean="0"/>
              <a:t>                  </a:t>
            </a:r>
            <a:r>
              <a:rPr lang="zh-CN" altLang="en-US" smtClean="0"/>
              <a:t>邯郸校区：</a:t>
            </a:r>
            <a:r>
              <a:rPr lang="en-US" altLang="zh-CN" smtClean="0"/>
              <a:t>5</a:t>
            </a:r>
            <a:r>
              <a:rPr lang="zh-CN" altLang="en-US" smtClean="0"/>
              <a:t>月</a:t>
            </a:r>
            <a:r>
              <a:rPr lang="en-US" altLang="zh-CN" smtClean="0"/>
              <a:t>13</a:t>
            </a:r>
            <a:r>
              <a:rPr lang="zh-CN" altLang="en-US" smtClean="0"/>
              <a:t>日</a:t>
            </a:r>
            <a:r>
              <a:rPr lang="en-US" altLang="zh-CN" smtClean="0"/>
              <a:t>——6</a:t>
            </a:r>
            <a:r>
              <a:rPr lang="zh-CN" altLang="en-US" smtClean="0"/>
              <a:t>月</a:t>
            </a:r>
            <a:r>
              <a:rPr lang="en-US" altLang="zh-CN" smtClean="0"/>
              <a:t>5</a:t>
            </a:r>
            <a:r>
              <a:rPr lang="zh-CN" altLang="en-US" smtClean="0"/>
              <a:t>日</a:t>
            </a:r>
            <a:endParaRPr lang="en-US" altLang="zh-CN" smtClean="0"/>
          </a:p>
          <a:p>
            <a:r>
              <a:rPr lang="zh-CN" altLang="en-US" smtClean="0"/>
              <a:t>按照</a:t>
            </a:r>
            <a:r>
              <a:rPr lang="en-US" altLang="zh-CN" smtClean="0"/>
              <a:t>《</a:t>
            </a:r>
            <a:r>
              <a:rPr lang="zh-CN" altLang="en-US" smtClean="0"/>
              <a:t>体检预约通知</a:t>
            </a:r>
            <a:r>
              <a:rPr lang="en-US" altLang="zh-CN" smtClean="0"/>
              <a:t>》</a:t>
            </a:r>
            <a:r>
              <a:rPr lang="zh-CN" altLang="en-US" smtClean="0"/>
              <a:t>的时间体检</a:t>
            </a:r>
          </a:p>
          <a:p>
            <a:r>
              <a:rPr lang="zh-CN" altLang="en-US" smtClean="0"/>
              <a:t>体检对象：复旦大学在编（在职和退休）职工；校聘及院聘的租赁制职工；</a:t>
            </a:r>
          </a:p>
          <a:p>
            <a:r>
              <a:rPr lang="zh-CN" altLang="en-US" smtClean="0"/>
              <a:t>各院系办公室主任收到体检预约通知后及时发放到教职工本人手中。</a:t>
            </a:r>
            <a:endParaRPr lang="en-US" altLang="zh-CN" smtClean="0"/>
          </a:p>
          <a:p>
            <a:endParaRPr lang="zh-CN" altLang="en-US" smtClean="0"/>
          </a:p>
          <a:p>
            <a:endParaRPr lang="zh-CN" altLang="en-US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体检工作注意事项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1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5040313"/>
          </a:xfrm>
        </p:spPr>
        <p:txBody>
          <a:bodyPr/>
          <a:lstStyle/>
          <a:p>
            <a:r>
              <a:rPr lang="zh-CN" altLang="en-US" smtClean="0"/>
              <a:t>体检时间：下午比上午参检人数少，上午</a:t>
            </a:r>
            <a:r>
              <a:rPr lang="en-US" altLang="zh-CN" smtClean="0"/>
              <a:t>10:30</a:t>
            </a:r>
            <a:r>
              <a:rPr lang="zh-CN" altLang="en-US" smtClean="0"/>
              <a:t>以后体检人数少；</a:t>
            </a:r>
            <a:endParaRPr lang="en-US" altLang="zh-CN" smtClean="0"/>
          </a:p>
          <a:p>
            <a:r>
              <a:rPr lang="zh-CN" altLang="en-US" smtClean="0"/>
              <a:t>早抽血化验：两头紧，中间松；</a:t>
            </a:r>
            <a:endParaRPr lang="en-US" altLang="zh-CN" smtClean="0"/>
          </a:p>
          <a:p>
            <a:r>
              <a:rPr lang="en-US" altLang="zh-CN" smtClean="0"/>
              <a:t>B</a:t>
            </a:r>
            <a:r>
              <a:rPr lang="zh-CN" altLang="en-US" smtClean="0"/>
              <a:t>超检查：</a:t>
            </a:r>
            <a:endParaRPr lang="en-US" altLang="zh-CN" smtClean="0"/>
          </a:p>
          <a:p>
            <a:endParaRPr lang="en-US" altLang="zh-CN" smtClean="0"/>
          </a:p>
          <a:p>
            <a:r>
              <a:rPr lang="zh-CN" altLang="en-US" smtClean="0"/>
              <a:t>参检人员带</a:t>
            </a:r>
            <a:r>
              <a:rPr lang="en-US" altLang="zh-CN" smtClean="0"/>
              <a:t>《</a:t>
            </a:r>
            <a:r>
              <a:rPr lang="zh-CN" altLang="en-US" smtClean="0"/>
              <a:t>一卡通</a:t>
            </a:r>
            <a:r>
              <a:rPr lang="en-US" altLang="zh-CN" smtClean="0"/>
              <a:t>》</a:t>
            </a:r>
          </a:p>
          <a:p>
            <a:r>
              <a:rPr lang="zh-CN" altLang="en-US" smtClean="0"/>
              <a:t>按预约时间参检</a:t>
            </a:r>
            <a:endParaRPr lang="en-US" altLang="zh-CN" smtClean="0"/>
          </a:p>
          <a:p>
            <a:r>
              <a:rPr lang="zh-CN" altLang="en-US" smtClean="0"/>
              <a:t>及时就餐</a:t>
            </a:r>
            <a:endParaRPr lang="en-US" altLang="zh-CN" smtClean="0"/>
          </a:p>
          <a:p>
            <a:endParaRPr lang="en-US" altLang="zh-CN" smtClean="0"/>
          </a:p>
          <a:p>
            <a:endParaRPr lang="zh-CN" altLang="en-US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>
              <a:defRPr/>
            </a:pPr>
            <a:r>
              <a:rPr lang="zh-CN" altLang="en-US" dirty="0" smtClean="0"/>
              <a:t>体检攻略及注意事项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一是认为没有疾病不用查。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有的人往往身体不错，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能睡能吃，从来没有觉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得不舒服，于是不主动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检查，或者干脆就不去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体检。这样做对自己是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十分不负责任的。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1748" name="Picture 2" descr="C:\Downloads\pic\56353682382498218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1557338"/>
            <a:ext cx="30956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00612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二是身体不好不敢查。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有的人身体比较虚弱，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一到体检，往往担心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会查出这样那样的疾病，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从而对工作、家庭造成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不良影响。因此体检时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躲躲闪闪，不愿检查。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这样只会导致原有疾病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加重。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2772" name="Picture 2" descr="C:\Downloads\pic\14447994059160622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557338"/>
            <a:ext cx="3671887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12875"/>
            <a:ext cx="4114800" cy="4594225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三是害怕麻烦不想查。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有些人工作忙，该体检了，自己还有许多事情做，想到身体也没什么大病，干脆走走形式，有的甚至形式也不走，干脆找个理由一推了之。这种做法，很有可能延误疾病的治疗。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3796" name="Picture 2" descr="C:\Downloads\pic\59948230630187593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484313"/>
            <a:ext cx="311467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4259263" cy="4525962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四是抓大放小不全查。　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有人只做自己认为重要的检查，而对于眼、耳鼻喉、血压等检查，觉得无关紧要。这样会使身体健康信息遗漏，导致医生无法得到全面系统的信息。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4820" name="Picture 2" descr="C:\Downloads\pic\105647416878826681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628775"/>
            <a:ext cx="35655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内容占位符 1"/>
          <p:cNvSpPr>
            <a:spLocks noGrp="1"/>
          </p:cNvSpPr>
          <p:nvPr>
            <p:ph idx="1"/>
          </p:nvPr>
        </p:nvSpPr>
        <p:spPr>
          <a:xfrm>
            <a:off x="395288" y="1484313"/>
            <a:ext cx="4392612" cy="4665662"/>
          </a:xfrm>
        </p:spPr>
        <p:txBody>
          <a:bodyPr/>
          <a:lstStyle/>
          <a:p>
            <a:r>
              <a:rPr lang="zh-CN" altLang="en-US" smtClean="0"/>
              <a:t>五是发现问题不复查。</a:t>
            </a:r>
            <a:endParaRPr lang="en-US" altLang="zh-CN" smtClean="0"/>
          </a:p>
          <a:p>
            <a:pPr>
              <a:buFont typeface="Wingdings 3" pitchFamily="18" charset="2"/>
              <a:buNone/>
            </a:pPr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  </a:t>
            </a:r>
            <a:endParaRPr lang="en-US" altLang="zh-CN" smtClean="0">
              <a:latin typeface="华文楷体" pitchFamily="2" charset="-122"/>
              <a:ea typeface="华文楷体" pitchFamily="2" charset="-122"/>
            </a:endParaRPr>
          </a:p>
          <a:p>
            <a:pPr>
              <a:buFont typeface="Wingdings 3" pitchFamily="18" charset="2"/>
              <a:buNone/>
            </a:pPr>
            <a:r>
              <a:rPr lang="en-US" altLang="zh-CN" smtClean="0">
                <a:latin typeface="华文楷体" pitchFamily="2" charset="-122"/>
                <a:ea typeface="华文楷体" pitchFamily="2" charset="-122"/>
              </a:rPr>
              <a:t>           </a:t>
            </a:r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体检时发现了问题，应该及时到医院进行复查。而有的人，体检发现了问题，有的拖得时间太久，有的甚至不去复查，对健康十分不利。</a:t>
            </a:r>
            <a:endParaRPr lang="en-US" altLang="zh-CN" smtClean="0">
              <a:latin typeface="华文楷体" pitchFamily="2" charset="-122"/>
              <a:ea typeface="华文楷体" pitchFamily="2" charset="-122"/>
            </a:endParaRPr>
          </a:p>
          <a:p>
            <a:pPr>
              <a:buFont typeface="Wingdings 3" pitchFamily="18" charset="2"/>
              <a:buNone/>
            </a:pPr>
            <a:r>
              <a:rPr lang="zh-CN" altLang="en-US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           盲目相信指标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5844" name="Picture 2" descr="C:\Downloads\pic\5272790645480170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557338"/>
            <a:ext cx="3205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95288" y="1557338"/>
            <a:ext cx="4043362" cy="4525962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六是担心费用不细查。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 一部分人为了省钱，该检查的不检查，同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样也会漏掉许多信息，影响医生正确判断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6868" name="Picture 2" descr="C:\Downloads\pic\13707708678821200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57338"/>
            <a:ext cx="38100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4330700" cy="4525962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七是隐瞒情况不实查。　</a:t>
            </a:r>
            <a:endParaRPr lang="en-US" altLang="zh-CN" dirty="0" smtClean="0"/>
          </a:p>
          <a:p>
            <a:pPr marL="109537" indent="0">
              <a:buFont typeface="Wingdings 3" pitchFamily="18" charset="2"/>
              <a:buNone/>
              <a:defRPr/>
            </a:pP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 有的人平时就患有某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种疾病，体检时不加说明，甚至当医生问到时，还隐瞒不报，这样，医生就很难判断是体检中查出的健康隐患，还是既往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疾病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7892" name="Picture 2" descr="C:\Downloads\pic\116446782665123613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1557338"/>
            <a:ext cx="35369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4691063" cy="4900612"/>
          </a:xfrm>
        </p:spPr>
        <p:txBody>
          <a:bodyPr/>
          <a:lstStyle/>
          <a:p>
            <a:r>
              <a:rPr lang="zh-CN" altLang="en-US" smtClean="0"/>
              <a:t>八是不求甚解过度查。</a:t>
            </a:r>
            <a:endParaRPr lang="en-US" altLang="zh-CN" smtClean="0"/>
          </a:p>
          <a:p>
            <a:pPr>
              <a:buFont typeface="Wingdings 3" pitchFamily="18" charset="2"/>
              <a:buNone/>
            </a:pPr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  </a:t>
            </a:r>
            <a:endParaRPr lang="en-US" altLang="zh-CN" smtClean="0">
              <a:latin typeface="华文楷体" pitchFamily="2" charset="-122"/>
              <a:ea typeface="华文楷体" pitchFamily="2" charset="-122"/>
            </a:endParaRPr>
          </a:p>
          <a:p>
            <a:pPr>
              <a:buFont typeface="Wingdings 3" pitchFamily="18" charset="2"/>
              <a:buNone/>
            </a:pPr>
            <a:r>
              <a:rPr lang="en-US" altLang="zh-CN" smtClean="0">
                <a:latin typeface="华文楷体" pitchFamily="2" charset="-122"/>
                <a:ea typeface="华文楷体" pitchFamily="2" charset="-122"/>
              </a:rPr>
              <a:t>           </a:t>
            </a:r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有的人过分担心自己的健康，体检时不论是否需要全部都做，这样也是不可取的。追求高精尖，忽视基础检查。平时生活不规律，到了体检时，想花大价钱，恨不能把所有高精尖技术都用上，反而忽视基础检查。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zh-CN" altLang="en-US" dirty="0" smtClean="0"/>
              <a:t>健康体检的误区</a:t>
            </a:r>
            <a:endParaRPr lang="zh-CN" altLang="en-US" dirty="0"/>
          </a:p>
        </p:txBody>
      </p:sp>
      <p:pic>
        <p:nvPicPr>
          <p:cNvPr id="38916" name="Picture 2" descr="C:\Downloads\pic\5379650022166846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1628775"/>
            <a:ext cx="3421062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609600" y="4114800"/>
            <a:ext cx="8153400" cy="1066800"/>
          </a:xfrm>
          <a:prstGeom prst="flowChartTerminator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990600" y="4876800"/>
            <a:ext cx="990600" cy="1981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57200" y="381000"/>
            <a:ext cx="8382000" cy="2514600"/>
          </a:xfrm>
          <a:prstGeom prst="ribbon">
            <a:avLst>
              <a:gd name="adj1" fmla="val 12500"/>
              <a:gd name="adj2" fmla="val 50000"/>
            </a:avLst>
          </a:prstGeom>
          <a:solidFill>
            <a:srgbClr val="66FF33"/>
          </a:solidFill>
          <a:ln w="9525">
            <a:noFill/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algn="ctr"/>
            <a:endParaRPr lang="zh-CN" altLang="zh-CN"/>
          </a:p>
        </p:txBody>
      </p:sp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1905000" y="1143000"/>
            <a:ext cx="54864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隶书"/>
                <a:ea typeface="隶书"/>
              </a:rPr>
              <a:t>友情提醒：</a:t>
            </a:r>
          </a:p>
        </p:txBody>
      </p:sp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extLst>
            <a:ext uri="{AF507438-7753-43E0-B8FC-AC1667EBCBE1}"/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CN" altLang="en-US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宋体"/>
                <a:ea typeface="宋体"/>
              </a:rPr>
              <a:t>* 健康是“</a:t>
            </a:r>
            <a:r>
              <a:rPr lang="en-US" altLang="zh-CN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宋体"/>
                <a:ea typeface="宋体"/>
              </a:rPr>
              <a:t>1”</a:t>
            </a:r>
            <a:r>
              <a:rPr lang="zh-CN" altLang="en-US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宋体"/>
                <a:ea typeface="宋体"/>
              </a:rPr>
              <a:t>，其他都是“</a:t>
            </a:r>
            <a:r>
              <a:rPr lang="en-US" altLang="zh-CN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宋体"/>
                <a:ea typeface="宋体"/>
              </a:rPr>
              <a:t>0”</a:t>
            </a:r>
            <a:endParaRPr lang="zh-CN" altLang="en-US" sz="3600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宋体"/>
              <a:ea typeface="宋体"/>
            </a:endParaRPr>
          </a:p>
        </p:txBody>
      </p:sp>
      <p:sp>
        <p:nvSpPr>
          <p:cNvPr id="16391" name="WordArt 7"/>
          <p:cNvSpPr>
            <a:spLocks noChangeArrowheads="1" noChangeShapeType="1" noTextEdit="1"/>
          </p:cNvSpPr>
          <p:nvPr/>
        </p:nvSpPr>
        <p:spPr bwMode="auto">
          <a:xfrm>
            <a:off x="1219200" y="4495800"/>
            <a:ext cx="7086600" cy="2133600"/>
          </a:xfrm>
          <a:prstGeom prst="rect">
            <a:avLst/>
          </a:prstGeom>
          <a:extLst>
            <a:ext uri="{AF507438-7753-43E0-B8FC-AC1667EBCBE1}"/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zh-CN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latin typeface="宋体"/>
                <a:ea typeface="宋体"/>
              </a:rPr>
              <a:t>1  0  0  0  0  0  0  0</a:t>
            </a:r>
          </a:p>
          <a:p>
            <a:pPr algn="ctr">
              <a:defRPr/>
            </a:pPr>
            <a:r>
              <a:rPr lang="zh-CN" altLang="en-US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latin typeface="宋体"/>
                <a:ea typeface="宋体"/>
              </a:rPr>
              <a:t>健 架 位 票 车 房 儿 妻</a:t>
            </a:r>
          </a:p>
          <a:p>
            <a:pPr algn="ctr">
              <a:defRPr/>
            </a:pPr>
            <a:r>
              <a:rPr lang="zh-CN" altLang="en-US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latin typeface="宋体"/>
                <a:ea typeface="宋体"/>
              </a:rPr>
              <a:t>康 子 子 子 子 子 子 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  <p:bldP spid="16388" grpId="0" animBg="1" autoUpdateAnimBg="0"/>
      <p:bldP spid="163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 algn="ctr">
              <a:buFont typeface="Wingdings 3" pitchFamily="18" charset="2"/>
              <a:buNone/>
            </a:pPr>
            <a:endParaRPr lang="en-US" altLang="zh-CN" smtClean="0"/>
          </a:p>
          <a:p>
            <a:pPr marL="107950" indent="0" algn="ctr">
              <a:buFont typeface="Wingdings 3" pitchFamily="18" charset="2"/>
              <a:buNone/>
            </a:pPr>
            <a:endParaRPr lang="en-US" altLang="zh-CN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25625" y="1773238"/>
            <a:ext cx="5688013" cy="3540125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6000" b="0" kern="0" dirty="0">
                <a:solidFill>
                  <a:srgbClr val="333399"/>
                </a:solidFill>
                <a:latin typeface="華康隸書體" pitchFamily="49" charset="-120"/>
                <a:ea typeface="華康隸書體" pitchFamily="49" charset="-120"/>
              </a:rPr>
              <a:t>敬    祝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2000" b="0" kern="0" dirty="0">
              <a:solidFill>
                <a:srgbClr val="333399"/>
              </a:solidFill>
              <a:latin typeface="華康隸書體" pitchFamily="49" charset="-120"/>
              <a:ea typeface="華康隸書體" pitchFamily="49" charset="-12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400" b="0" kern="0" dirty="0">
                <a:solidFill>
                  <a:srgbClr val="333399"/>
                </a:solidFill>
                <a:latin typeface="華康隸書體" pitchFamily="49" charset="-120"/>
                <a:ea typeface="華康隸書體" pitchFamily="49" charset="-120"/>
              </a:rPr>
              <a:t>諸位身體健康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600" b="0" kern="0" dirty="0">
              <a:solidFill>
                <a:srgbClr val="333399"/>
              </a:solidFill>
              <a:latin typeface="華康隸書體" pitchFamily="49" charset="-120"/>
              <a:ea typeface="華康隸書體" pitchFamily="49" charset="-12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0" kern="0" dirty="0">
                <a:solidFill>
                  <a:srgbClr val="333399"/>
                </a:solidFill>
                <a:latin typeface="華康隸書體" pitchFamily="49" charset="-120"/>
                <a:ea typeface="華康隸書體" pitchFamily="49" charset="-120"/>
              </a:rPr>
              <a:t>谢谢</a:t>
            </a:r>
            <a:endParaRPr lang="zh-TW" altLang="en-US" sz="5400" b="0" kern="0" dirty="0">
              <a:solidFill>
                <a:srgbClr val="333399"/>
              </a:solidFill>
              <a:latin typeface="華康隸書體" pitchFamily="49" charset="-120"/>
              <a:ea typeface="華康隸書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聚合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inorFont>
  </a:fontScheme>
  <a:fmtScheme name="聚合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6567</TotalTime>
  <Words>1774</Words>
  <Application>Microsoft Office PowerPoint</Application>
  <PresentationFormat>全屏显示(4:3)</PresentationFormat>
  <Paragraphs>510</Paragraphs>
  <Slides>27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Times New Roman</vt:lpstr>
      <vt:lpstr>宋体</vt:lpstr>
      <vt:lpstr>Arial</vt:lpstr>
      <vt:lpstr>Lucida Sans Unicode</vt:lpstr>
      <vt:lpstr>黑体</vt:lpstr>
      <vt:lpstr>Wingdings 3</vt:lpstr>
      <vt:lpstr>Verdana</vt:lpstr>
      <vt:lpstr>Wingdings 2</vt:lpstr>
      <vt:lpstr>Calibri</vt:lpstr>
      <vt:lpstr>楷体_GB2312</vt:lpstr>
      <vt:lpstr>华文隶书</vt:lpstr>
      <vt:lpstr>华文新魏</vt:lpstr>
      <vt:lpstr>华文楷体</vt:lpstr>
      <vt:lpstr>華康隸書體</vt:lpstr>
      <vt:lpstr>聚合</vt:lpstr>
      <vt:lpstr>Office 主题</vt:lpstr>
      <vt:lpstr>复旦大学2014年教职工 体检工作会议</vt:lpstr>
      <vt:lpstr>复旦大学2013年教职工体检结果分析</vt:lpstr>
      <vt:lpstr>一、教职工体检情况</vt:lpstr>
      <vt:lpstr>幻灯片 4</vt:lpstr>
      <vt:lpstr>二、2013年教职工体检结果分析</vt:lpstr>
      <vt:lpstr>幻灯片 6</vt:lpstr>
      <vt:lpstr>幻灯片 7</vt:lpstr>
      <vt:lpstr>幻灯片 8</vt:lpstr>
      <vt:lpstr>2013年教职工健康体检恶性肿瘤检出情况</vt:lpstr>
      <vt:lpstr>四、防治措施</vt:lpstr>
      <vt:lpstr>五、教职工健康教育—我们在行动</vt:lpstr>
      <vt:lpstr>六、教职工就医保障</vt:lpstr>
      <vt:lpstr>健康讲坛</vt:lpstr>
      <vt:lpstr>健康讲坛系列</vt:lpstr>
      <vt:lpstr>   2014年复旦大学十大实事项目</vt:lpstr>
      <vt:lpstr>体检工作注意事项</vt:lpstr>
      <vt:lpstr>体检攻略及注意事项</vt:lpstr>
      <vt:lpstr>健康体检的误区</vt:lpstr>
      <vt:lpstr>健康体检的误区</vt:lpstr>
      <vt:lpstr>健康体检的误区</vt:lpstr>
      <vt:lpstr>健康体检的误区</vt:lpstr>
      <vt:lpstr>健康体检的误区</vt:lpstr>
      <vt:lpstr>健康体检的误区</vt:lpstr>
      <vt:lpstr>健康体检的误区</vt:lpstr>
      <vt:lpstr>健康体检的误区</vt:lpstr>
      <vt:lpstr>幻灯片 26</vt:lpstr>
      <vt:lpstr>幻灯片 27</vt:lpstr>
    </vt:vector>
  </TitlesOfParts>
  <Company>番茄花园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复旦大学2007-2008年教职工体检结果分析</dc:title>
  <dc:creator>番茄花园</dc:creator>
  <cp:lastModifiedBy>admin</cp:lastModifiedBy>
  <cp:revision>231</cp:revision>
  <dcterms:created xsi:type="dcterms:W3CDTF">2008-09-12T03:00:07Z</dcterms:created>
  <dcterms:modified xsi:type="dcterms:W3CDTF">2014-04-16T00:04:39Z</dcterms:modified>
</cp:coreProperties>
</file>